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61" r:id="rId4"/>
    <p:sldId id="267" r:id="rId5"/>
    <p:sldId id="269" r:id="rId6"/>
    <p:sldId id="273" r:id="rId7"/>
    <p:sldId id="259" r:id="rId8"/>
    <p:sldId id="262" r:id="rId9"/>
    <p:sldId id="263" r:id="rId10"/>
    <p:sldId id="264" r:id="rId11"/>
    <p:sldId id="265" r:id="rId12"/>
    <p:sldId id="271" r:id="rId13"/>
    <p:sldId id="266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ируля Валерия Игоревна" initials="БВИ" lastIdx="1" clrIdx="0">
    <p:extLst>
      <p:ext uri="{19B8F6BF-5375-455C-9EA6-DF929625EA0E}">
        <p15:presenceInfo xmlns:p15="http://schemas.microsoft.com/office/powerpoint/2012/main" userId="S::Birul_ap60@student.itstep.by::681241fd-3eb6-4c43-b930-140a552c76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01.08.2024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01.08.2024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ru" sz="7200" dirty="0"/>
              <a:t>Анализ продажи автомобилей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7027" y="5814873"/>
            <a:ext cx="4306044" cy="625087"/>
          </a:xfrm>
        </p:spPr>
        <p:txBody>
          <a:bodyPr rtlCol="0">
            <a:normAutofit/>
          </a:bodyPr>
          <a:lstStyle/>
          <a:p>
            <a:pPr rtl="0"/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ы</a:t>
            </a:r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полнила: Бируля в.И</a:t>
            </a: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05B83-1AFD-416B-9B82-1D41B366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8E5D9-E75B-4323-BC1B-4B7E16A4E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58246-4E77-4BFB-862B-5177355D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843C56-1988-4F0A-BDD2-CDA2F063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"/>
            <a:ext cx="12192000" cy="68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0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571C4-DE75-470C-8CD4-589F5952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ВЫВОДЫ: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EA655-4A92-4FA0-95C0-DFED2F7F7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25" y="2130641"/>
            <a:ext cx="11230254" cy="3871465"/>
          </a:xfrm>
        </p:spPr>
        <p:txBody>
          <a:bodyPr>
            <a:normAutofit fontScale="92500" lnSpcReduction="10000"/>
          </a:bodyPr>
          <a:lstStyle/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1. </a:t>
            </a:r>
            <a:r>
              <a:rPr lang="ru-RU" u="sng" dirty="0">
                <a:solidFill>
                  <a:schemeClr val="accent3">
                    <a:lumMod val="50000"/>
                  </a:schemeClr>
                </a:solidFill>
              </a:rPr>
              <a:t>Большинство покупателей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– мужчины со средним годовым доходом в  среднем в размере 851 тыс. долл. 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2. Выявлены определённые </a:t>
            </a:r>
            <a:r>
              <a:rPr lang="ru-RU" u="sng" dirty="0">
                <a:solidFill>
                  <a:schemeClr val="accent3">
                    <a:lumMod val="50000"/>
                  </a:schemeClr>
                </a:solidFill>
              </a:rPr>
              <a:t>предпочтения клиентов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при выборе автомобиля: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цвет: бледно-белый.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тип кузова - внедорожник или хэтчбек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двигатель - с двойным верхним распределительный валом.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-коробка передач – автоматическая.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В тройку лидеров по продажам входят такие компании-производители, как </a:t>
            </a:r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Ford, Chevrolet и Dodge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Регионы с самыми высокими продажами — Остин, Джейнсвилл, Скоттсдейл.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71217E-4BA2-4BC6-B80B-BC83FB5B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20F33-7743-4741-B87E-8175416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723" y="46037"/>
            <a:ext cx="2189456" cy="21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571C4-DE75-470C-8CD4-589F5952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ВЫВОДЫ: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EA655-4A92-4FA0-95C0-DFED2F7F7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2108201"/>
            <a:ext cx="10972800" cy="4257088"/>
          </a:xfrm>
        </p:spPr>
        <p:txBody>
          <a:bodyPr>
            <a:normAutofit/>
          </a:bodyPr>
          <a:lstStyle/>
          <a:p>
            <a:r>
              <a:rPr lang="ru-RU" dirty="0"/>
              <a:t>3. Наблюдается положительная динамика роста продаж авто в 2023 году относительно каждого месяца предыдущего года. Сезонность приобретения авто: значительный рост продаж - в сентябре и в период ноябрь-декабрь, спад продаж - в январе-феврале.</a:t>
            </a:r>
          </a:p>
          <a:p>
            <a:r>
              <a:rPr lang="ru-RU" dirty="0"/>
              <a:t>4. </a:t>
            </a:r>
            <a:r>
              <a:rPr lang="ru-RU" b="0" i="0" dirty="0">
                <a:effectLst/>
                <a:latin typeface="system-ui"/>
              </a:rPr>
              <a:t>Явной зависимости стоимости покупаемого автомобиля от годового дохода покупателя не наблюдается. Можно отметить, что превалирующая часть покупателей имеют годовой доход до 200 </a:t>
            </a:r>
            <a:r>
              <a:rPr lang="ru-RU" b="0" i="0" dirty="0" err="1">
                <a:effectLst/>
                <a:latin typeface="system-ui"/>
              </a:rPr>
              <a:t>тыс.долл</a:t>
            </a:r>
            <a:r>
              <a:rPr lang="ru-RU" b="0" i="0" dirty="0">
                <a:effectLst/>
                <a:latin typeface="system-ui"/>
              </a:rPr>
              <a:t>, при этом они покупают авто стоимостью в диапазоне от 8 000 до 47 000 долл. Средняя стоимость авто 28 тыс. долл. </a:t>
            </a:r>
          </a:p>
          <a:p>
            <a:r>
              <a:rPr lang="ru-RU" dirty="0"/>
              <a:t>5. С помощью RFM – анализа сегментировали клиентов на топ-клиентов, лояльных, новых, перспективных, разовых и потерянных. Это может позволить сделать маркетинговые предложения более эффективными.</a:t>
            </a:r>
          </a:p>
          <a:p>
            <a:endParaRPr lang="ru-RU" dirty="0"/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71217E-4BA2-4BC6-B80B-BC83FB5B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3F64E4-E2C3-4207-AE95-8360B5AE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558" y="69468"/>
            <a:ext cx="457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031638-5999-4496-9B2B-8BB8787A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9" y="1452480"/>
            <a:ext cx="11583786" cy="2222875"/>
          </a:xfrm>
        </p:spPr>
        <p:txBody>
          <a:bodyPr/>
          <a:lstStyle/>
          <a:p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СПАСИБО ЗА ВНИМАНИЕ !!!</a:t>
            </a:r>
            <a:endParaRPr lang="ru-BY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9160043-0647-4E30-8638-7606D1C1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809D1-11B2-4238-8A04-9497E87A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DA4ECA-72E8-42A8-98A6-CA761015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5825" y="1082922"/>
            <a:ext cx="7918450" cy="5368925"/>
          </a:xfrm>
        </p:spPr>
        <p:txBody>
          <a:bodyPr rtlCol="0" anchor="ctr">
            <a:normAutofit/>
          </a:bodyPr>
          <a:lstStyle/>
          <a:p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был проведён на основе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отчёта о продаже автомобилей за период с 01.01.2022 по 31.12.2023 в 7 штатах США (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Middletown</a:t>
            </a:r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Aurora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Greenville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Pasco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Janesville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Scottsdale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Austin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b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BY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" sz="2800" i="1" dirty="0">
              <a:solidFill>
                <a:srgbClr val="FFFFFF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80095F-A56D-464F-A8DC-627ED078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58" y="1162142"/>
            <a:ext cx="3320127" cy="34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209" y="2556553"/>
            <a:ext cx="11188700" cy="3524250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ru" sz="4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Цели проведённого анализа</a:t>
            </a:r>
            <a: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b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Изучить общие тенденции и сезонные закономерности продаж автомобилей.</a:t>
            </a: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Выявить предпочтения потребителей.</a:t>
            </a: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Вычленить сегменты клиентов для более эффективной работы маркетинга.</a:t>
            </a:r>
            <a:br>
              <a:rPr lang="ru-RU" sz="4800" i="1" dirty="0">
                <a:solidFill>
                  <a:srgbClr val="FFFFFF"/>
                </a:solidFill>
              </a:rPr>
            </a:br>
            <a:br>
              <a:rPr lang="ru-RU" sz="4800" i="1" dirty="0">
                <a:solidFill>
                  <a:srgbClr val="FFFFFF"/>
                </a:solidFill>
              </a:rPr>
            </a:br>
            <a:endParaRPr lang="ru" sz="4800" i="1" dirty="0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F86471-4DCE-4D2C-BA99-9A329FF4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239" y="162947"/>
            <a:ext cx="3388448" cy="23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49238"/>
            <a:ext cx="8380520" cy="5574513"/>
          </a:xfrm>
        </p:spPr>
        <p:txBody>
          <a:bodyPr rtlCol="0" anchor="ctr">
            <a:noAutofit/>
          </a:bodyPr>
          <a:lstStyle/>
          <a:p>
            <a:pPr lvl="0" rtl="0"/>
            <a:r>
              <a:rPr lang="ru-RU" sz="3200" i="1" u="sng" dirty="0">
                <a:solidFill>
                  <a:schemeClr val="accent3">
                    <a:lumMod val="75000"/>
                  </a:schemeClr>
                </a:solidFill>
              </a:rPr>
              <a:t>Этапы реализации проекта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1.	Изучение данных в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Jupyter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notebook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2.	«Чистка данных».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3.	Группировка данных по различным критериям выбора автомобилей.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4.	Статистическое изучение данных.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5.	Проведение корреляционного  и </a:t>
            </a:r>
            <a:r>
              <a:rPr lang="en-US" sz="3200" i="1" dirty="0" err="1">
                <a:solidFill>
                  <a:schemeClr val="accent3">
                    <a:lumMod val="75000"/>
                  </a:schemeClr>
                </a:solidFill>
              </a:rPr>
              <a:t>rfm</a:t>
            </a: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анализа.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6.	Создание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дашборда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 в Power BI.</a:t>
            </a:r>
            <a:b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7.    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Выполнение задания по </a:t>
            </a: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SQL.</a:t>
            </a:r>
            <a:endParaRPr lang="ru-RU" sz="32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8B3881-4EE4-4C4E-BF67-190892D7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17" y="1523260"/>
            <a:ext cx="34918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31FFC9-68BB-4BA6-AC6B-5B49B617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2" y="4181382"/>
            <a:ext cx="11114843" cy="2112885"/>
          </a:xfrm>
        </p:spPr>
        <p:txBody>
          <a:bodyPr>
            <a:noAutofit/>
          </a:bodyPr>
          <a:lstStyle/>
          <a:p>
            <a:r>
              <a:rPr lang="ru-RU" sz="1700" dirty="0"/>
              <a:t>Явной зависимости стоимости покупаемого автомобиля и годового дохода покупателя не наблюдается. Можно отметить, что превалирующая часть покупателей имеют годовой доход до 200 </a:t>
            </a:r>
            <a:r>
              <a:rPr lang="ru-RU" sz="1700" dirty="0" err="1"/>
              <a:t>тыс.долл</a:t>
            </a:r>
            <a:r>
              <a:rPr lang="ru-RU" sz="1700" dirty="0"/>
              <a:t>, при этом они покупают, авто стоимостью от 8 000 до 47 000 долл. При этом имеются аномалии: есть часть покупателей с доходом в районе 10 тыс. </a:t>
            </a:r>
            <a:r>
              <a:rPr lang="ru-RU" sz="1700" dirty="0" err="1"/>
              <a:t>долл</a:t>
            </a:r>
            <a:r>
              <a:rPr lang="ru-RU" sz="1700" dirty="0"/>
              <a:t>, но покупающих авто стоимостью в довольно широком диапазоне - от 1200 до 85 000 долл. А покупатель с наибольшим годовым доходом (11,2 </a:t>
            </a:r>
            <a:r>
              <a:rPr lang="ru-RU" sz="1700" dirty="0" err="1"/>
              <a:t>млн.долл</a:t>
            </a:r>
            <a:r>
              <a:rPr lang="ru-RU" sz="1700" dirty="0"/>
              <a:t>) купил авто стоимостью всего за 26 тыс. долл.</a:t>
            </a:r>
            <a:endParaRPr lang="ru-BY" sz="170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B2AE4-D151-449A-B6C1-80E9AB16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35C861-D16E-4AD1-92D4-42969588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5" y="46037"/>
            <a:ext cx="10549308" cy="47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B121E-7A62-4D9E-BA69-5CDCB7C6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8" y="215311"/>
            <a:ext cx="4927108" cy="1018414"/>
          </a:xfrm>
        </p:spPr>
        <p:txBody>
          <a:bodyPr>
            <a:normAutofit/>
          </a:bodyPr>
          <a:lstStyle/>
          <a:p>
            <a:r>
              <a:rPr lang="en-US" sz="5400" dirty="0"/>
              <a:t>RFM – </a:t>
            </a:r>
            <a:r>
              <a:rPr lang="ru-RU" sz="5400" dirty="0"/>
              <a:t>анализ</a:t>
            </a:r>
            <a:endParaRPr lang="ru-BY" sz="540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B2AE4-D151-449A-B6C1-80E9AB16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74DD2-40AA-4E86-9ED6-6DEB8897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66" y="1006413"/>
            <a:ext cx="6652334" cy="7954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955BA2-9793-4D99-9BED-25CD20E0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4" y="1937855"/>
            <a:ext cx="8016013" cy="420801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752A19-1F70-4861-94D8-AEA9C2934A2E}"/>
              </a:ext>
            </a:extLst>
          </p:cNvPr>
          <p:cNvSpPr/>
          <p:nvPr/>
        </p:nvSpPr>
        <p:spPr>
          <a:xfrm>
            <a:off x="8442664" y="4820846"/>
            <a:ext cx="887767" cy="5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6166099-51C6-41B2-97D1-EBCDCCB0B4D5}"/>
              </a:ext>
            </a:extLst>
          </p:cNvPr>
          <p:cNvCxnSpPr/>
          <p:nvPr/>
        </p:nvCxnSpPr>
        <p:spPr>
          <a:xfrm flipH="1">
            <a:off x="8078680" y="5122416"/>
            <a:ext cx="363984" cy="470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4D6667-05D9-4171-832E-BEFD6969EBB1}"/>
              </a:ext>
            </a:extLst>
          </p:cNvPr>
          <p:cNvSpPr txBox="1"/>
          <p:nvPr/>
        </p:nvSpPr>
        <p:spPr>
          <a:xfrm>
            <a:off x="8491490" y="4871438"/>
            <a:ext cx="83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Топ клиенты</a:t>
            </a:r>
            <a:endParaRPr lang="ru-BY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E636D86-3343-4A7F-9F09-4FFBFCFF33AD}"/>
              </a:ext>
            </a:extLst>
          </p:cNvPr>
          <p:cNvSpPr/>
          <p:nvPr/>
        </p:nvSpPr>
        <p:spPr>
          <a:xfrm>
            <a:off x="825623" y="4488031"/>
            <a:ext cx="1065319" cy="417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DD19C-F0C6-4FF5-A8F8-B4D73D0F6BA7}"/>
              </a:ext>
            </a:extLst>
          </p:cNvPr>
          <p:cNvSpPr txBox="1"/>
          <p:nvPr/>
        </p:nvSpPr>
        <p:spPr>
          <a:xfrm>
            <a:off x="829538" y="4438834"/>
            <a:ext cx="122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Потерянные клиенты</a:t>
            </a:r>
            <a:endParaRPr lang="ru-BY" sz="1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B38E4B-9C59-4756-8BE2-20C342354792}"/>
              </a:ext>
            </a:extLst>
          </p:cNvPr>
          <p:cNvSpPr/>
          <p:nvPr/>
        </p:nvSpPr>
        <p:spPr>
          <a:xfrm>
            <a:off x="2636668" y="4368376"/>
            <a:ext cx="994299" cy="59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2A553-3BD2-43D9-B48A-9830FAB0CF9F}"/>
              </a:ext>
            </a:extLst>
          </p:cNvPr>
          <p:cNvSpPr txBox="1"/>
          <p:nvPr/>
        </p:nvSpPr>
        <p:spPr>
          <a:xfrm>
            <a:off x="2636668" y="4403324"/>
            <a:ext cx="99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Разовые клиенты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313D17-F71D-4C3B-8FF4-77DFB523B6C7}"/>
              </a:ext>
            </a:extLst>
          </p:cNvPr>
          <p:cNvSpPr/>
          <p:nvPr/>
        </p:nvSpPr>
        <p:spPr>
          <a:xfrm>
            <a:off x="6457763" y="4410298"/>
            <a:ext cx="1203666" cy="62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6B1FA-B04E-4065-B4DC-83D065224988}"/>
              </a:ext>
            </a:extLst>
          </p:cNvPr>
          <p:cNvSpPr txBox="1"/>
          <p:nvPr/>
        </p:nvSpPr>
        <p:spPr>
          <a:xfrm>
            <a:off x="6599284" y="4435046"/>
            <a:ext cx="115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Новые клиенты</a:t>
            </a:r>
            <a:endParaRPr lang="ru-BY" sz="1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2D3B691-1C45-4841-B372-015E2C8C4FA8}"/>
              </a:ext>
            </a:extLst>
          </p:cNvPr>
          <p:cNvSpPr/>
          <p:nvPr/>
        </p:nvSpPr>
        <p:spPr>
          <a:xfrm>
            <a:off x="4789449" y="5994077"/>
            <a:ext cx="1639990" cy="407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3">
                    <a:lumMod val="50000"/>
                  </a:schemeClr>
                </a:solidFill>
              </a:rPr>
              <a:t>Лояльные клиенты</a:t>
            </a:r>
            <a:endParaRPr lang="ru-BY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29D660-540C-46D5-957F-B9AFCB380A8E}"/>
              </a:ext>
            </a:extLst>
          </p:cNvPr>
          <p:cNvSpPr/>
          <p:nvPr/>
        </p:nvSpPr>
        <p:spPr>
          <a:xfrm>
            <a:off x="4662776" y="4462612"/>
            <a:ext cx="1404369" cy="5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3">
                    <a:lumMod val="50000"/>
                  </a:schemeClr>
                </a:solidFill>
              </a:rPr>
              <a:t>Перспективные</a:t>
            </a:r>
            <a:endParaRPr lang="ru-BY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202138A-2A2C-4C3B-89ED-590FB11386B1}"/>
              </a:ext>
            </a:extLst>
          </p:cNvPr>
          <p:cNvCxnSpPr/>
          <p:nvPr/>
        </p:nvCxnSpPr>
        <p:spPr>
          <a:xfrm flipV="1">
            <a:off x="6096000" y="5708342"/>
            <a:ext cx="226191" cy="311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30C1482-8C72-43DE-8B23-8453EB62B1B2}"/>
              </a:ext>
            </a:extLst>
          </p:cNvPr>
          <p:cNvCxnSpPr/>
          <p:nvPr/>
        </p:nvCxnSpPr>
        <p:spPr>
          <a:xfrm flipV="1">
            <a:off x="6010183" y="5780566"/>
            <a:ext cx="82277" cy="23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58483FE-76E0-4F38-BAE0-551B8F8B18CE}"/>
              </a:ext>
            </a:extLst>
          </p:cNvPr>
          <p:cNvCxnSpPr/>
          <p:nvPr/>
        </p:nvCxnSpPr>
        <p:spPr>
          <a:xfrm flipH="1" flipV="1">
            <a:off x="4563122" y="5780566"/>
            <a:ext cx="226327" cy="11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8A8FC-CA17-4FF3-8D4F-352BDDD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79" y="197826"/>
            <a:ext cx="10058400" cy="530143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модели в </a:t>
            </a:r>
            <a:r>
              <a:rPr lang="en-US" dirty="0"/>
              <a:t>Power BI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EE59F8-931B-44EF-874C-E40488C3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965" y="907356"/>
            <a:ext cx="5237825" cy="536009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</a:t>
            </a:r>
            <a:r>
              <a:rPr lang="en-US" dirty="0"/>
              <a:t>Power BI </a:t>
            </a:r>
            <a:r>
              <a:rPr lang="ru-RU" dirty="0"/>
              <a:t>была создана таблица дат:</a:t>
            </a:r>
          </a:p>
          <a:p>
            <a:r>
              <a:rPr lang="en-US" dirty="0"/>
              <a:t>CALENDAR(MIN('</a:t>
            </a:r>
            <a:r>
              <a:rPr lang="en-US" dirty="0" err="1"/>
              <a:t>car_sales</a:t>
            </a:r>
            <a:r>
              <a:rPr lang="en-US" dirty="0"/>
              <a:t>'[Date]), MAX(('</a:t>
            </a:r>
            <a:r>
              <a:rPr lang="en-US" dirty="0" err="1"/>
              <a:t>car_sales</a:t>
            </a:r>
            <a:r>
              <a:rPr lang="en-US" dirty="0"/>
              <a:t>'[Date])))</a:t>
            </a:r>
            <a:endParaRPr lang="ru-RU" dirty="0"/>
          </a:p>
          <a:p>
            <a:r>
              <a:rPr lang="ru-RU" dirty="0"/>
              <a:t>В неё добавлены столбцы:</a:t>
            </a:r>
            <a:endParaRPr lang="en-US" dirty="0"/>
          </a:p>
          <a:p>
            <a:r>
              <a:rPr lang="en-US" dirty="0"/>
              <a:t>•</a:t>
            </a:r>
            <a:r>
              <a:rPr lang="ru-RU" dirty="0"/>
              <a:t> </a:t>
            </a:r>
            <a:r>
              <a:rPr lang="en-US" dirty="0"/>
              <a:t>Year = YEAR('Calendar'[Date])</a:t>
            </a:r>
            <a:endParaRPr lang="ru-RU" dirty="0"/>
          </a:p>
          <a:p>
            <a:r>
              <a:rPr lang="en-US" dirty="0"/>
              <a:t>• Month = MONTH('Calendar'[Date])</a:t>
            </a:r>
            <a:endParaRPr lang="ru-RU" dirty="0"/>
          </a:p>
          <a:p>
            <a:r>
              <a:rPr lang="en-US" dirty="0"/>
              <a:t>•</a:t>
            </a:r>
            <a:r>
              <a:rPr lang="ru-RU" dirty="0"/>
              <a:t> </a:t>
            </a:r>
            <a:r>
              <a:rPr lang="en-US" dirty="0"/>
              <a:t>Day of week = WEEKDAY('Calendar'[Date])</a:t>
            </a:r>
            <a:endParaRPr lang="ru-RU" dirty="0"/>
          </a:p>
          <a:p>
            <a:r>
              <a:rPr lang="ru-RU" dirty="0"/>
              <a:t>В основной таблице были созданы столбцы </a:t>
            </a:r>
            <a:r>
              <a:rPr lang="en-US" dirty="0" err="1"/>
              <a:t>Company_model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Customer full name</a:t>
            </a:r>
            <a:r>
              <a:rPr lang="ru-RU" dirty="0"/>
              <a:t>, а также меры:</a:t>
            </a:r>
          </a:p>
          <a:p>
            <a:r>
              <a:rPr lang="en-US" dirty="0"/>
              <a:t>Sales_2023 = CALCULATE(SUM('</a:t>
            </a:r>
            <a:r>
              <a:rPr lang="en-US" dirty="0" err="1"/>
              <a:t>car_sales</a:t>
            </a:r>
            <a:r>
              <a:rPr lang="en-US" dirty="0"/>
              <a:t>'[Price]), FILTER('Calendar', 'Calendar'[Year] = 2023))</a:t>
            </a:r>
            <a:endParaRPr lang="ru-RU" dirty="0"/>
          </a:p>
          <a:p>
            <a:r>
              <a:rPr lang="en-US" dirty="0"/>
              <a:t>Sales_2022 = CALCULATE(SUM('</a:t>
            </a:r>
            <a:r>
              <a:rPr lang="en-US" dirty="0" err="1"/>
              <a:t>car_sales</a:t>
            </a:r>
            <a:r>
              <a:rPr lang="en-US" dirty="0"/>
              <a:t>'[Price]), DATEADD('CALENDAR'[Date], -1, YEAR))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624953-CF86-4AB0-AFF6-F6BFA41C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F4753C-71D1-4498-AF01-DD23A617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7969"/>
            <a:ext cx="6391922" cy="56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2BE70-5AB2-4D3A-915C-81DD48C1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8E6A82-13E5-422F-A88B-BAD455D7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4052C5-95E5-4DA4-8244-C3EC35B1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B1409E-0A78-4152-8621-66C7D0AD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01"/>
            <a:ext cx="12192000" cy="67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B0DA4-2755-4E67-8EE7-867F1FF6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ED7E6F-A25D-4558-9085-EF86CCCA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0E4971-1D73-4B95-9ED5-6321727C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01.08.2024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30FA48-244D-4017-B137-3FDA9054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" y="0"/>
            <a:ext cx="1215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491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{7B603B9C-608A-4E3C-9D0D-DBC6BDF10ECF}tf56160789_win32</Template>
  <TotalTime>1761</TotalTime>
  <Words>619</Words>
  <Application>Microsoft Office PowerPoint</Application>
  <PresentationFormat>Широкоэкранный</PresentationFormat>
  <Paragraphs>47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system-ui</vt:lpstr>
      <vt:lpstr>Пользовательские</vt:lpstr>
      <vt:lpstr>Анализ продажи автомобилей</vt:lpstr>
      <vt:lpstr>Анализ был проведён на основе отчёта о продаже автомобилей за период с 01.01.2022 по 31.12.2023 в 7 штатах США (Middletown, Aurora, Greenville, Pasco, Janesville, Scottsdale и Austin).   </vt:lpstr>
      <vt:lpstr>Цели проведённого анализа:  - Изучить общие тенденции и сезонные закономерности продаж автомобилей. - Выявить предпочтения потребителей. - Вычленить сегменты клиентов для более эффективной работы маркетинга.  </vt:lpstr>
      <vt:lpstr>Этапы реализации проекта:  1. Изучение данных в Jupyter notebook. 2. «Чистка данных». 3. Группировка данных по различным критериям выбора автомобилей. 4. Статистическое изучение данных. 5. Проведение корреляционного  и rfm анализа. 6. Создание дашборда в Power BI. 7.    Выполнение задания по SQL.</vt:lpstr>
      <vt:lpstr>Явной зависимости стоимости покупаемого автомобиля и годового дохода покупателя не наблюдается. Можно отметить, что превалирующая часть покупателей имеют годовой доход до 200 тыс.долл, при этом они покупают, авто стоимостью от 8 000 до 47 000 долл. При этом имеются аномалии: есть часть покупателей с доходом в районе 10 тыс. долл, но покупающих авто стоимостью в довольно широком диапазоне - от 1200 до 85 000 долл. А покупатель с наибольшим годовым доходом (11,2 млн.долл) купил авто стоимостью всего за 26 тыс. долл.</vt:lpstr>
      <vt:lpstr>RFM – анализ</vt:lpstr>
      <vt:lpstr>Построение модели в Power BI</vt:lpstr>
      <vt:lpstr>Презентация PowerPoint</vt:lpstr>
      <vt:lpstr>Презентация PowerPoint</vt:lpstr>
      <vt:lpstr>Презентация PowerPoint</vt:lpstr>
      <vt:lpstr>ВЫВОДЫ:</vt:lpstr>
      <vt:lpstr>ВЫВОДЫ:</vt:lpstr>
      <vt:lpstr>СПАСИБО ЗА ВНИМАНИЕ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Бируля Валерия Игоревна</dc:creator>
  <cp:lastModifiedBy>Бируля Валерия Игоревна</cp:lastModifiedBy>
  <cp:revision>29</cp:revision>
  <dcterms:created xsi:type="dcterms:W3CDTF">2024-07-30T17:49:31Z</dcterms:created>
  <dcterms:modified xsi:type="dcterms:W3CDTF">2024-07-31T23:13:03Z</dcterms:modified>
</cp:coreProperties>
</file>